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A1A1"/>
    <a:srgbClr val="DBDBD3"/>
    <a:srgbClr val="BCB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A60DD7-BCBB-402A-AF7E-B872BBBC0181}" v="893" dt="2025-01-12T12:03:32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682" autoAdjust="0"/>
  </p:normalViewPr>
  <p:slideViewPr>
    <p:cSldViewPr snapToGrid="0">
      <p:cViewPr varScale="1">
        <p:scale>
          <a:sx n="100" d="100"/>
          <a:sy n="100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49A60DD7-BCBB-402A-AF7E-B872BBBC0181}"/>
    <pc:docChg chg="custSel addSld modSld sldOrd">
      <pc:chgData name="Fares Makki" userId="d0c14dd2-ce13-49c4-820b-c6a5e60d5a8d" providerId="ADAL" clId="{49A60DD7-BCBB-402A-AF7E-B872BBBC0181}" dt="2025-01-12T12:04:16.758" v="3430" actId="20577"/>
      <pc:docMkLst>
        <pc:docMk/>
      </pc:docMkLst>
      <pc:sldChg chg="addSp delSp modSp new mod modAnim">
        <pc:chgData name="Fares Makki" userId="d0c14dd2-ce13-49c4-820b-c6a5e60d5a8d" providerId="ADAL" clId="{49A60DD7-BCBB-402A-AF7E-B872BBBC0181}" dt="2025-01-09T09:57:34.196" v="39"/>
        <pc:sldMkLst>
          <pc:docMk/>
          <pc:sldMk cId="4000127781" sldId="264"/>
        </pc:sldMkLst>
        <pc:spChg chg="mod">
          <ac:chgData name="Fares Makki" userId="d0c14dd2-ce13-49c4-820b-c6a5e60d5a8d" providerId="ADAL" clId="{49A60DD7-BCBB-402A-AF7E-B872BBBC0181}" dt="2025-01-09T09:51:57.440" v="17" actId="20577"/>
          <ac:spMkLst>
            <pc:docMk/>
            <pc:sldMk cId="4000127781" sldId="264"/>
            <ac:spMk id="2" creationId="{F9BB0B88-E866-F2F0-AF0D-686F1CD19C61}"/>
          </ac:spMkLst>
        </pc:spChg>
        <pc:spChg chg="del">
          <ac:chgData name="Fares Makki" userId="d0c14dd2-ce13-49c4-820b-c6a5e60d5a8d" providerId="ADAL" clId="{49A60DD7-BCBB-402A-AF7E-B872BBBC0181}" dt="2025-01-09T09:56:15.211" v="18"/>
          <ac:spMkLst>
            <pc:docMk/>
            <pc:sldMk cId="4000127781" sldId="264"/>
            <ac:spMk id="3" creationId="{70E29DE7-AA9A-80FF-5E6C-1DCD643FB67C}"/>
          </ac:spMkLst>
        </pc:spChg>
        <pc:picChg chg="add mod modCrop">
          <ac:chgData name="Fares Makki" userId="d0c14dd2-ce13-49c4-820b-c6a5e60d5a8d" providerId="ADAL" clId="{49A60DD7-BCBB-402A-AF7E-B872BBBC0181}" dt="2025-01-09T09:56:57.637" v="33" actId="1076"/>
          <ac:picMkLst>
            <pc:docMk/>
            <pc:sldMk cId="4000127781" sldId="264"/>
            <ac:picMk id="5" creationId="{60BD6855-ADE2-5B41-3F94-B71458C5B1A1}"/>
          </ac:picMkLst>
        </pc:picChg>
      </pc:sldChg>
      <pc:sldChg chg="modSp add mod modTransition">
        <pc:chgData name="Fares Makki" userId="d0c14dd2-ce13-49c4-820b-c6a5e60d5a8d" providerId="ADAL" clId="{49A60DD7-BCBB-402A-AF7E-B872BBBC0181}" dt="2025-01-09T09:57:27.977" v="38"/>
        <pc:sldMkLst>
          <pc:docMk/>
          <pc:sldMk cId="2495060227" sldId="265"/>
        </pc:sldMkLst>
        <pc:spChg chg="mod">
          <ac:chgData name="Fares Makki" userId="d0c14dd2-ce13-49c4-820b-c6a5e60d5a8d" providerId="ADAL" clId="{49A60DD7-BCBB-402A-AF7E-B872BBBC0181}" dt="2025-01-09T09:57:09.732" v="35" actId="20577"/>
          <ac:spMkLst>
            <pc:docMk/>
            <pc:sldMk cId="2495060227" sldId="265"/>
            <ac:spMk id="2" creationId="{F0FB80C3-4222-EF27-26D5-C5D4FEEF7BD8}"/>
          </ac:spMkLst>
        </pc:spChg>
        <pc:picChg chg="mod">
          <ac:chgData name="Fares Makki" userId="d0c14dd2-ce13-49c4-820b-c6a5e60d5a8d" providerId="ADAL" clId="{49A60DD7-BCBB-402A-AF7E-B872BBBC0181}" dt="2025-01-09T09:57:19.865" v="37" actId="1076"/>
          <ac:picMkLst>
            <pc:docMk/>
            <pc:sldMk cId="2495060227" sldId="265"/>
            <ac:picMk id="5" creationId="{7C04958D-D318-BE9E-0B5D-8EBBC43AD99A}"/>
          </ac:picMkLst>
        </pc:picChg>
      </pc:sldChg>
      <pc:sldChg chg="modSp new mod modAnim modNotesTx">
        <pc:chgData name="Fares Makki" userId="d0c14dd2-ce13-49c4-820b-c6a5e60d5a8d" providerId="ADAL" clId="{49A60DD7-BCBB-402A-AF7E-B872BBBC0181}" dt="2025-01-12T11:04:54.366" v="566"/>
        <pc:sldMkLst>
          <pc:docMk/>
          <pc:sldMk cId="3147228842" sldId="266"/>
        </pc:sldMkLst>
        <pc:spChg chg="mod">
          <ac:chgData name="Fares Makki" userId="d0c14dd2-ce13-49c4-820b-c6a5e60d5a8d" providerId="ADAL" clId="{49A60DD7-BCBB-402A-AF7E-B872BBBC0181}" dt="2025-01-09T09:58:09.011" v="63" actId="20577"/>
          <ac:spMkLst>
            <pc:docMk/>
            <pc:sldMk cId="3147228842" sldId="266"/>
            <ac:spMk id="2" creationId="{6C065A01-36F1-BFF0-D242-E8CCA887D4A7}"/>
          </ac:spMkLst>
        </pc:spChg>
        <pc:spChg chg="mod">
          <ac:chgData name="Fares Makki" userId="d0c14dd2-ce13-49c4-820b-c6a5e60d5a8d" providerId="ADAL" clId="{49A60DD7-BCBB-402A-AF7E-B872BBBC0181}" dt="2025-01-12T11:04:11.906" v="561" actId="5793"/>
          <ac:spMkLst>
            <pc:docMk/>
            <pc:sldMk cId="3147228842" sldId="266"/>
            <ac:spMk id="3" creationId="{EE0D29E7-BFD8-9A97-2D5A-AC559500AA61}"/>
          </ac:spMkLst>
        </pc:spChg>
      </pc:sldChg>
      <pc:sldChg chg="modSp new mod modAnim">
        <pc:chgData name="Fares Makki" userId="d0c14dd2-ce13-49c4-820b-c6a5e60d5a8d" providerId="ADAL" clId="{49A60DD7-BCBB-402A-AF7E-B872BBBC0181}" dt="2025-01-12T11:25:02.461" v="1343" actId="27636"/>
        <pc:sldMkLst>
          <pc:docMk/>
          <pc:sldMk cId="2509318898" sldId="267"/>
        </pc:sldMkLst>
        <pc:spChg chg="mod">
          <ac:chgData name="Fares Makki" userId="d0c14dd2-ce13-49c4-820b-c6a5e60d5a8d" providerId="ADAL" clId="{49A60DD7-BCBB-402A-AF7E-B872BBBC0181}" dt="2025-01-12T11:05:14.686" v="584" actId="20577"/>
          <ac:spMkLst>
            <pc:docMk/>
            <pc:sldMk cId="2509318898" sldId="267"/>
            <ac:spMk id="2" creationId="{6520CE8B-1DE1-03B7-B4E8-E148144591DC}"/>
          </ac:spMkLst>
        </pc:spChg>
        <pc:spChg chg="mod">
          <ac:chgData name="Fares Makki" userId="d0c14dd2-ce13-49c4-820b-c6a5e60d5a8d" providerId="ADAL" clId="{49A60DD7-BCBB-402A-AF7E-B872BBBC0181}" dt="2025-01-12T11:25:02.461" v="1343" actId="27636"/>
          <ac:spMkLst>
            <pc:docMk/>
            <pc:sldMk cId="2509318898" sldId="267"/>
            <ac:spMk id="3" creationId="{763905D7-FC77-2640-BBDC-E395175E72E7}"/>
          </ac:spMkLst>
        </pc:spChg>
      </pc:sldChg>
      <pc:sldChg chg="modSp new mod modAnim">
        <pc:chgData name="Fares Makki" userId="d0c14dd2-ce13-49c4-820b-c6a5e60d5a8d" providerId="ADAL" clId="{49A60DD7-BCBB-402A-AF7E-B872BBBC0181}" dt="2025-01-12T11:35:10.665" v="2120" actId="20577"/>
        <pc:sldMkLst>
          <pc:docMk/>
          <pc:sldMk cId="123363852" sldId="268"/>
        </pc:sldMkLst>
        <pc:spChg chg="mod">
          <ac:chgData name="Fares Makki" userId="d0c14dd2-ce13-49c4-820b-c6a5e60d5a8d" providerId="ADAL" clId="{49A60DD7-BCBB-402A-AF7E-B872BBBC0181}" dt="2025-01-12T11:22:04.227" v="1279" actId="20577"/>
          <ac:spMkLst>
            <pc:docMk/>
            <pc:sldMk cId="123363852" sldId="268"/>
            <ac:spMk id="2" creationId="{D21EBD3E-5239-D49B-33D5-736BCADED82E}"/>
          </ac:spMkLst>
        </pc:spChg>
        <pc:spChg chg="mod">
          <ac:chgData name="Fares Makki" userId="d0c14dd2-ce13-49c4-820b-c6a5e60d5a8d" providerId="ADAL" clId="{49A60DD7-BCBB-402A-AF7E-B872BBBC0181}" dt="2025-01-12T11:35:10.665" v="2120" actId="20577"/>
          <ac:spMkLst>
            <pc:docMk/>
            <pc:sldMk cId="123363852" sldId="268"/>
            <ac:spMk id="3" creationId="{94C6468D-C9A1-EF54-30E9-E99AFA0A2368}"/>
          </ac:spMkLst>
        </pc:spChg>
      </pc:sldChg>
      <pc:sldChg chg="modSp new mod modAnim">
        <pc:chgData name="Fares Makki" userId="d0c14dd2-ce13-49c4-820b-c6a5e60d5a8d" providerId="ADAL" clId="{49A60DD7-BCBB-402A-AF7E-B872BBBC0181}" dt="2025-01-12T11:33:32.317" v="1978"/>
        <pc:sldMkLst>
          <pc:docMk/>
          <pc:sldMk cId="3345506076" sldId="269"/>
        </pc:sldMkLst>
        <pc:spChg chg="mod">
          <ac:chgData name="Fares Makki" userId="d0c14dd2-ce13-49c4-820b-c6a5e60d5a8d" providerId="ADAL" clId="{49A60DD7-BCBB-402A-AF7E-B872BBBC0181}" dt="2025-01-12T11:29:25.426" v="1711" actId="20577"/>
          <ac:spMkLst>
            <pc:docMk/>
            <pc:sldMk cId="3345506076" sldId="269"/>
            <ac:spMk id="2" creationId="{35C74C94-08E6-71B4-58B1-D49FE7AA0058}"/>
          </ac:spMkLst>
        </pc:spChg>
        <pc:spChg chg="mod">
          <ac:chgData name="Fares Makki" userId="d0c14dd2-ce13-49c4-820b-c6a5e60d5a8d" providerId="ADAL" clId="{49A60DD7-BCBB-402A-AF7E-B872BBBC0181}" dt="2025-01-12T11:33:18.506" v="1976" actId="20577"/>
          <ac:spMkLst>
            <pc:docMk/>
            <pc:sldMk cId="3345506076" sldId="269"/>
            <ac:spMk id="3" creationId="{351C158C-D5C5-ECB9-2B71-1DBB0055B606}"/>
          </ac:spMkLst>
        </pc:spChg>
      </pc:sldChg>
      <pc:sldChg chg="modSp new mod">
        <pc:chgData name="Fares Makki" userId="d0c14dd2-ce13-49c4-820b-c6a5e60d5a8d" providerId="ADAL" clId="{49A60DD7-BCBB-402A-AF7E-B872BBBC0181}" dt="2025-01-12T11:34:57.635" v="2105" actId="20577"/>
        <pc:sldMkLst>
          <pc:docMk/>
          <pc:sldMk cId="3512366886" sldId="270"/>
        </pc:sldMkLst>
        <pc:spChg chg="mod">
          <ac:chgData name="Fares Makki" userId="d0c14dd2-ce13-49c4-820b-c6a5e60d5a8d" providerId="ADAL" clId="{49A60DD7-BCBB-402A-AF7E-B872BBBC0181}" dt="2025-01-12T11:33:42.620" v="1997" actId="20577"/>
          <ac:spMkLst>
            <pc:docMk/>
            <pc:sldMk cId="3512366886" sldId="270"/>
            <ac:spMk id="2" creationId="{F7F2AA40-D29E-9B40-D70B-FB762C2356C5}"/>
          </ac:spMkLst>
        </pc:spChg>
        <pc:spChg chg="mod">
          <ac:chgData name="Fares Makki" userId="d0c14dd2-ce13-49c4-820b-c6a5e60d5a8d" providerId="ADAL" clId="{49A60DD7-BCBB-402A-AF7E-B872BBBC0181}" dt="2025-01-12T11:34:57.635" v="2105" actId="20577"/>
          <ac:spMkLst>
            <pc:docMk/>
            <pc:sldMk cId="3512366886" sldId="270"/>
            <ac:spMk id="3" creationId="{8E7E39A8-9AA7-55B3-150E-282BD5F1D9DB}"/>
          </ac:spMkLst>
        </pc:spChg>
      </pc:sldChg>
      <pc:sldChg chg="addSp modSp add mod ord modTransition">
        <pc:chgData name="Fares Makki" userId="d0c14dd2-ce13-49c4-820b-c6a5e60d5a8d" providerId="ADAL" clId="{49A60DD7-BCBB-402A-AF7E-B872BBBC0181}" dt="2025-01-12T11:39:50.758" v="2160" actId="208"/>
        <pc:sldMkLst>
          <pc:docMk/>
          <pc:sldMk cId="3855975129" sldId="271"/>
        </pc:sldMkLst>
        <pc:spChg chg="add mod">
          <ac:chgData name="Fares Makki" userId="d0c14dd2-ce13-49c4-820b-c6a5e60d5a8d" providerId="ADAL" clId="{49A60DD7-BCBB-402A-AF7E-B872BBBC0181}" dt="2025-01-12T11:39:50.758" v="2160" actId="208"/>
          <ac:spMkLst>
            <pc:docMk/>
            <pc:sldMk cId="3855975129" sldId="271"/>
            <ac:spMk id="3" creationId="{CA1C70C1-CC68-9DD5-BECE-E8379C5E75E1}"/>
          </ac:spMkLst>
        </pc:spChg>
        <pc:spChg chg="add mod">
          <ac:chgData name="Fares Makki" userId="d0c14dd2-ce13-49c4-820b-c6a5e60d5a8d" providerId="ADAL" clId="{49A60DD7-BCBB-402A-AF7E-B872BBBC0181}" dt="2025-01-12T11:39:16.556" v="2148" actId="207"/>
          <ac:spMkLst>
            <pc:docMk/>
            <pc:sldMk cId="3855975129" sldId="271"/>
            <ac:spMk id="4" creationId="{B7049818-9F02-AC52-B5A2-510C34750BE0}"/>
          </ac:spMkLst>
        </pc:spChg>
        <pc:spChg chg="add mod">
          <ac:chgData name="Fares Makki" userId="d0c14dd2-ce13-49c4-820b-c6a5e60d5a8d" providerId="ADAL" clId="{49A60DD7-BCBB-402A-AF7E-B872BBBC0181}" dt="2025-01-12T11:39:12.966" v="2146" actId="207"/>
          <ac:spMkLst>
            <pc:docMk/>
            <pc:sldMk cId="3855975129" sldId="271"/>
            <ac:spMk id="6" creationId="{C67C2DF3-C7F1-2616-5F08-B1E955856E3C}"/>
          </ac:spMkLst>
        </pc:spChg>
        <pc:spChg chg="add mod">
          <ac:chgData name="Fares Makki" userId="d0c14dd2-ce13-49c4-820b-c6a5e60d5a8d" providerId="ADAL" clId="{49A60DD7-BCBB-402A-AF7E-B872BBBC0181}" dt="2025-01-12T11:38:56.425" v="2142" actId="208"/>
          <ac:spMkLst>
            <pc:docMk/>
            <pc:sldMk cId="3855975129" sldId="271"/>
            <ac:spMk id="7" creationId="{FA243092-159C-5785-BB25-3542F6E631AF}"/>
          </ac:spMkLst>
        </pc:spChg>
        <pc:spChg chg="add mod">
          <ac:chgData name="Fares Makki" userId="d0c14dd2-ce13-49c4-820b-c6a5e60d5a8d" providerId="ADAL" clId="{49A60DD7-BCBB-402A-AF7E-B872BBBC0181}" dt="2025-01-12T11:39:19.876" v="2150" actId="207"/>
          <ac:spMkLst>
            <pc:docMk/>
            <pc:sldMk cId="3855975129" sldId="271"/>
            <ac:spMk id="8" creationId="{0C7941F8-69C0-CEDF-2F09-6BD0823D1E0C}"/>
          </ac:spMkLst>
        </pc:spChg>
        <pc:spChg chg="add mod">
          <ac:chgData name="Fares Makki" userId="d0c14dd2-ce13-49c4-820b-c6a5e60d5a8d" providerId="ADAL" clId="{49A60DD7-BCBB-402A-AF7E-B872BBBC0181}" dt="2025-01-12T11:39:23.096" v="2152" actId="207"/>
          <ac:spMkLst>
            <pc:docMk/>
            <pc:sldMk cId="3855975129" sldId="271"/>
            <ac:spMk id="9" creationId="{7C33994D-96CD-5A75-E7A9-EBE10EBE939A}"/>
          </ac:spMkLst>
        </pc:spChg>
        <pc:spChg chg="add mod">
          <ac:chgData name="Fares Makki" userId="d0c14dd2-ce13-49c4-820b-c6a5e60d5a8d" providerId="ADAL" clId="{49A60DD7-BCBB-402A-AF7E-B872BBBC0181}" dt="2025-01-12T11:39:26.196" v="2154" actId="207"/>
          <ac:spMkLst>
            <pc:docMk/>
            <pc:sldMk cId="3855975129" sldId="271"/>
            <ac:spMk id="10" creationId="{EB06B499-87FE-AD60-89C8-6E84B953271E}"/>
          </ac:spMkLst>
        </pc:spChg>
      </pc:sldChg>
      <pc:sldChg chg="addSp delSp modSp new mod modNotesTx">
        <pc:chgData name="Fares Makki" userId="d0c14dd2-ce13-49c4-820b-c6a5e60d5a8d" providerId="ADAL" clId="{49A60DD7-BCBB-402A-AF7E-B872BBBC0181}" dt="2025-01-12T11:56:34.967" v="2883" actId="20577"/>
        <pc:sldMkLst>
          <pc:docMk/>
          <pc:sldMk cId="926776313" sldId="272"/>
        </pc:sldMkLst>
        <pc:spChg chg="mod">
          <ac:chgData name="Fares Makki" userId="d0c14dd2-ce13-49c4-820b-c6a5e60d5a8d" providerId="ADAL" clId="{49A60DD7-BCBB-402A-AF7E-B872BBBC0181}" dt="2025-01-12T11:40:14.746" v="2184" actId="20577"/>
          <ac:spMkLst>
            <pc:docMk/>
            <pc:sldMk cId="926776313" sldId="272"/>
            <ac:spMk id="2" creationId="{51C577AB-D98D-F0E2-046B-DBBB76190197}"/>
          </ac:spMkLst>
        </pc:spChg>
        <pc:spChg chg="del">
          <ac:chgData name="Fares Makki" userId="d0c14dd2-ce13-49c4-820b-c6a5e60d5a8d" providerId="ADAL" clId="{49A60DD7-BCBB-402A-AF7E-B872BBBC0181}" dt="2025-01-12T11:44:24.415" v="2185"/>
          <ac:spMkLst>
            <pc:docMk/>
            <pc:sldMk cId="926776313" sldId="272"/>
            <ac:spMk id="3" creationId="{31AE1044-818C-7780-CF8A-1594B8B52C7F}"/>
          </ac:spMkLst>
        </pc:spChg>
        <pc:picChg chg="add mod modCrop">
          <ac:chgData name="Fares Makki" userId="d0c14dd2-ce13-49c4-820b-c6a5e60d5a8d" providerId="ADAL" clId="{49A60DD7-BCBB-402A-AF7E-B872BBBC0181}" dt="2025-01-12T11:45:09.576" v="2198" actId="1076"/>
          <ac:picMkLst>
            <pc:docMk/>
            <pc:sldMk cId="926776313" sldId="272"/>
            <ac:picMk id="5" creationId="{5CDC8138-F677-C480-5418-6FDB976E8606}"/>
          </ac:picMkLst>
        </pc:picChg>
      </pc:sldChg>
      <pc:sldChg chg="modSp new mod modAnim modNotesTx">
        <pc:chgData name="Fares Makki" userId="d0c14dd2-ce13-49c4-820b-c6a5e60d5a8d" providerId="ADAL" clId="{49A60DD7-BCBB-402A-AF7E-B872BBBC0181}" dt="2025-01-12T12:04:16.758" v="3430" actId="20577"/>
        <pc:sldMkLst>
          <pc:docMk/>
          <pc:sldMk cId="4010772224" sldId="273"/>
        </pc:sldMkLst>
        <pc:spChg chg="mod">
          <ac:chgData name="Fares Makki" userId="d0c14dd2-ce13-49c4-820b-c6a5e60d5a8d" providerId="ADAL" clId="{49A60DD7-BCBB-402A-AF7E-B872BBBC0181}" dt="2025-01-12T11:50:02.939" v="2526" actId="20577"/>
          <ac:spMkLst>
            <pc:docMk/>
            <pc:sldMk cId="4010772224" sldId="273"/>
            <ac:spMk id="2" creationId="{AC21CC42-AAD6-F897-E678-A6182F308172}"/>
          </ac:spMkLst>
        </pc:spChg>
        <pc:spChg chg="mod">
          <ac:chgData name="Fares Makki" userId="d0c14dd2-ce13-49c4-820b-c6a5e60d5a8d" providerId="ADAL" clId="{49A60DD7-BCBB-402A-AF7E-B872BBBC0181}" dt="2025-01-12T12:03:17.325" v="3316" actId="20577"/>
          <ac:spMkLst>
            <pc:docMk/>
            <pc:sldMk cId="4010772224" sldId="273"/>
            <ac:spMk id="3" creationId="{787F156D-F1F5-0D1E-9A68-762187B5B3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E9206-CA50-492E-A5D3-B0BDE5F13231}" type="datetimeFigureOut">
              <a:rPr lang="sv-SE" smtClean="0"/>
              <a:t>2025-01-09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E9C4E-9E8A-4C50-AA15-DB56EC0F99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430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Skriva begrepp på tavlan </a:t>
            </a:r>
          </a:p>
          <a:p>
            <a:r>
              <a:rPr lang="sv-SE" dirty="0"/>
              <a:t>I nästa bild kommer vi göra eget kretslopp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E9C4E-9E8A-4C50-AA15-DB56EC0F996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93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Rita vattnets kretslopp tillsammans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E9C4E-9E8A-4C50-AA15-DB56EC0F996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99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969F2-F29F-3626-42D6-9CAB94BC5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5A3DAED-22CE-6F8E-C1C1-825166C7F7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1DA429B-019E-3C86-D0F6-2FCD129C3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Rita vattnets kretslopp tillsammans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716B09F-097E-424C-4C98-0BB4FBCCB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E9C4E-9E8A-4C50-AA15-DB56EC0F996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50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Växter och alger tar upp kväve i form av nitratjoner och ammoniumjoner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E9C4E-9E8A-4C50-AA15-DB56EC0F996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9302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Mycket långsamt kretslopp </a:t>
            </a:r>
          </a:p>
          <a:p>
            <a:r>
              <a:rPr lang="sv-SE" dirty="0"/>
              <a:t>Fosfatjoner i marken ingår i svårlösliga salter och är svåråtkomliga till växterna </a:t>
            </a:r>
          </a:p>
          <a:p>
            <a:r>
              <a:rPr lang="sv-SE" dirty="0"/>
              <a:t>Inte så mycket transport via rinnande vatten </a:t>
            </a:r>
          </a:p>
          <a:p>
            <a:r>
              <a:rPr lang="sv-SE" dirty="0"/>
              <a:t>Tack vare nedbrytarna kommer fosfater tillbaka till marken och kan upptas av nya organismer </a:t>
            </a:r>
          </a:p>
          <a:p>
            <a:endParaRPr lang="sv-SE" dirty="0"/>
          </a:p>
          <a:p>
            <a:r>
              <a:rPr lang="sv-SE" dirty="0"/>
              <a:t>Kemisk vittring – nedbrytning av bergart genom kemiska reaktioner (med vatten och luft) till sand, grus, sten, lera och joner </a:t>
            </a:r>
          </a:p>
          <a:p>
            <a:r>
              <a:rPr lang="sv-SE" dirty="0"/>
              <a:t>Urlakning – när näringsämnen frigörs och transporteras bort (sedimenteras på havsbotten och lagras där = ny bergart)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E9C4E-9E8A-4C50-AA15-DB56EC0F996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5289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Problem: slam innehåller giftiga rester från läkemedel och </a:t>
            </a:r>
            <a:r>
              <a:rPr lang="sv-SE"/>
              <a:t>miljöfarliga metallföreningar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E9C4E-9E8A-4C50-AA15-DB56EC0F996D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513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BEFEC7-EC81-2414-1A1F-75337CF26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31F1AE1-FE6E-0DAD-6B7C-276D41510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B69855-5C59-C79B-E8B7-558F8348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3EBC-6B4F-48D0-A421-4AA50DADDFD9}" type="datetimeFigureOut">
              <a:rPr lang="sv-SE" smtClean="0"/>
              <a:t>2025-01-09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85699B-8BE0-7DE3-57A0-8C872234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7ADBDF-A484-350C-736A-EF95B39D1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A869-414C-4357-98F5-296F76004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760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218652-B96C-57EE-F5E2-3C801FDF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5D90727-CBE6-B855-C753-49C704FB4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21F445-D00E-3C51-C2FD-AF547189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3EBC-6B4F-48D0-A421-4AA50DADDFD9}" type="datetimeFigureOut">
              <a:rPr lang="sv-SE" smtClean="0"/>
              <a:t>2025-01-09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8372FB-B0EF-1744-304C-00261763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3F73FA-9F67-EA4F-0905-CFBFFD45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A869-414C-4357-98F5-296F76004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00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668701B-6B89-27BA-0719-796E4FC97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68512A1-0EFD-9F0A-DA0C-C65C16350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3FCD0A-D43F-01BA-8365-2ED70AD2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3EBC-6B4F-48D0-A421-4AA50DADDFD9}" type="datetimeFigureOut">
              <a:rPr lang="sv-SE" smtClean="0"/>
              <a:t>2025-01-09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46CF5C-CC21-5FF4-B531-A4F7AB64C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A556B6-25D3-6AA3-78BC-D490B304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A869-414C-4357-98F5-296F76004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08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0E9885-AAE5-2C49-BF5F-5D9FD800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9B2DB2-CF13-1121-009D-F4FFA65A9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EF3C5-D435-CC5B-0AB4-76B05E454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3EBC-6B4F-48D0-A421-4AA50DADDFD9}" type="datetimeFigureOut">
              <a:rPr lang="sv-SE" smtClean="0"/>
              <a:t>2025-01-09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7F2854-C9AD-E00D-5E05-42BDFF08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C2E4A9-5163-8A9E-FA1A-FE1A497F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A869-414C-4357-98F5-296F76004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45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BD5D16-38D0-94A8-7BC7-2F3EA555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760AB3-A144-8FAF-CB0F-F8A29BCBD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1FAD8-AA06-DFB7-6891-BC3C390E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3EBC-6B4F-48D0-A421-4AA50DADDFD9}" type="datetimeFigureOut">
              <a:rPr lang="sv-SE" smtClean="0"/>
              <a:t>2025-01-09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82A9F9-339F-776E-1882-F3BB056F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B72562-B470-F17F-D58C-60C854BB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A869-414C-4357-98F5-296F76004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892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60894D-C5F2-1B28-1C80-14541FB33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1357DE-A993-454F-8DD8-E94DA40FB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40BB654-9E6D-4A35-C897-A5FA2CFAE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66FEB7F-BDBB-CC12-95F5-37EA1193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3EBC-6B4F-48D0-A421-4AA50DADDFD9}" type="datetimeFigureOut">
              <a:rPr lang="sv-SE" smtClean="0"/>
              <a:t>2025-01-09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FB22E6D-62D0-E449-3E24-09E28719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AC6BBA-5796-79A7-2D05-2E20D4BD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A869-414C-4357-98F5-296F76004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55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88F4D5-9524-6B5E-4115-B650992D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2BF5B3-3188-8681-5B6A-42D91867C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93F8229-4D25-1A94-D40A-C19A6650C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4F3E6D0-F346-C49A-37DC-608AAB7CE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25E9913-1A9E-D14D-FCC2-FEC8691C3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587777F-0652-E373-16D3-E35B7E0FE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3EBC-6B4F-48D0-A421-4AA50DADDFD9}" type="datetimeFigureOut">
              <a:rPr lang="sv-SE" smtClean="0"/>
              <a:t>2025-01-09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08A925D-E935-1537-2889-7A700FCA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6B49FBB-81D2-6981-5FF8-99FA5E32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A869-414C-4357-98F5-296F76004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C9CFF3-EA0A-7891-E329-C5CD75A2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3148307-EC2F-7801-3504-6EFDAC45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3EBC-6B4F-48D0-A421-4AA50DADDFD9}" type="datetimeFigureOut">
              <a:rPr lang="sv-SE" smtClean="0"/>
              <a:t>2025-01-09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D86EFA8-E0F8-05F0-E96C-236E7570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53751BB-97AD-3C52-E140-294CE1AC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A869-414C-4357-98F5-296F76004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280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F363EB-EA6B-BC03-702F-E6DEC00A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3EBC-6B4F-48D0-A421-4AA50DADDFD9}" type="datetimeFigureOut">
              <a:rPr lang="sv-SE" smtClean="0"/>
              <a:t>2025-01-09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5209324-652C-65F5-84AD-AB8D8C754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F82321C-30FC-6B35-C142-E978DE93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A869-414C-4357-98F5-296F76004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141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51952D-8565-80D6-549B-D0D00154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AC4F09-5395-8236-9754-3255136C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81C904-B603-5C7D-EC8E-A670381E3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8CA813F-5B09-B5CE-389A-C5D71C2F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3EBC-6B4F-48D0-A421-4AA50DADDFD9}" type="datetimeFigureOut">
              <a:rPr lang="sv-SE" smtClean="0"/>
              <a:t>2025-01-09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BB898C7-9D7C-9BF1-C11E-45EAF312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24B592C-875B-0AD5-A748-C56A4F76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A869-414C-4357-98F5-296F76004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711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B602C8-0652-2BA7-F8E9-633E9789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FD78387-DCC1-F02B-2690-A7238C6A7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5AA0CC-0062-7ED6-B292-B70C101E5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EC1031-752F-C855-453B-6223429A0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3EBC-6B4F-48D0-A421-4AA50DADDFD9}" type="datetimeFigureOut">
              <a:rPr lang="sv-SE" smtClean="0"/>
              <a:t>2025-01-09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8A24804-6EAB-6324-FCA0-87AEB1C0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CFE8104-C0EB-4DD3-B722-086EF0A6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A869-414C-4357-98F5-296F76004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0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7A8C307-CD17-706A-EA31-BD0898917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9B94E62-523B-1F18-D6D8-94BB4C95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3E73D4-E84E-F3D8-8520-BB4465D6C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893EBC-6B4F-48D0-A421-4AA50DADDFD9}" type="datetimeFigureOut">
              <a:rPr lang="sv-SE" smtClean="0"/>
              <a:t>2025-01-09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682DF3-13E1-9E24-A821-A3F09A0C2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69E3D2-D08A-AAC1-ADB7-083B04CEB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0FA869-414C-4357-98F5-296F76004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9711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9311CA-8296-A944-DC39-24BE238C6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CAE5B8-6846-B2F7-5798-6009D625A1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Kretslopp</a:t>
            </a:r>
          </a:p>
        </p:txBody>
      </p:sp>
    </p:spTree>
    <p:extLst>
      <p:ext uri="{BB962C8B-B14F-4D97-AF65-F5344CB8AC3E}">
        <p14:creationId xmlns:p14="http://schemas.microsoft.com/office/powerpoint/2010/main" val="281701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20F34-95B6-8095-60F5-AF94CBBD8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FB80C3-4222-EF27-26D5-C5D4FEEF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 descr="En bild som visar text, handskrift, skärmbild&#10;&#10;Automatiskt genererad beskrivning">
            <a:extLst>
              <a:ext uri="{FF2B5EF4-FFF2-40B4-BE49-F238E27FC236}">
                <a16:creationId xmlns:a16="http://schemas.microsoft.com/office/drawing/2014/main" id="{7C04958D-D318-BE9E-0B5D-8EBBC43AD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22895" r="1795" b="15192"/>
          <a:stretch/>
        </p:blipFill>
        <p:spPr>
          <a:xfrm>
            <a:off x="2205421" y="0"/>
            <a:ext cx="7781157" cy="6855428"/>
          </a:xfrm>
        </p:spPr>
      </p:pic>
    </p:spTree>
    <p:extLst>
      <p:ext uri="{BB962C8B-B14F-4D97-AF65-F5344CB8AC3E}">
        <p14:creationId xmlns:p14="http://schemas.microsoft.com/office/powerpoint/2010/main" val="2495060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065A01-36F1-BFF0-D242-E8CCA887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Kvävets Kretslopp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0D29E7-BFD8-9A97-2D5A-AC559500A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Kväve är viktigt för att kunna bygga bl. a. proteiner och DNA</a:t>
            </a:r>
          </a:p>
          <a:p>
            <a:r>
              <a:rPr lang="sv-SE" dirty="0"/>
              <a:t>Kväve kan bara tas upp av växter och alger som nitratjon eller ammoniumjon </a:t>
            </a:r>
          </a:p>
          <a:p>
            <a:r>
              <a:rPr lang="sv-SE" dirty="0"/>
              <a:t>Finns fyra steg: </a:t>
            </a:r>
          </a:p>
          <a:p>
            <a:pPr marL="971550" lvl="1" indent="-514350">
              <a:buAutoNum type="arabicPeriod"/>
            </a:pPr>
            <a:r>
              <a:rPr lang="sv-SE" dirty="0"/>
              <a:t>Kvävefixering </a:t>
            </a:r>
          </a:p>
          <a:p>
            <a:pPr marL="971550" lvl="1" indent="-514350">
              <a:buAutoNum type="arabicPeriod"/>
            </a:pPr>
            <a:r>
              <a:rPr lang="sv-SE" dirty="0"/>
              <a:t>Nitrifikation </a:t>
            </a:r>
          </a:p>
          <a:p>
            <a:pPr marL="971550" lvl="1" indent="-514350">
              <a:buAutoNum type="arabicPeriod"/>
            </a:pPr>
            <a:r>
              <a:rPr lang="sv-SE" dirty="0"/>
              <a:t>Denitrifikation </a:t>
            </a:r>
          </a:p>
          <a:p>
            <a:pPr marL="971550" lvl="1" indent="-514350">
              <a:buAutoNum type="arabicPeriod"/>
            </a:pPr>
            <a:r>
              <a:rPr lang="sv-SE" dirty="0"/>
              <a:t>Ammonifikation </a:t>
            </a:r>
          </a:p>
        </p:txBody>
      </p:sp>
    </p:spTree>
    <p:extLst>
      <p:ext uri="{BB962C8B-B14F-4D97-AF65-F5344CB8AC3E}">
        <p14:creationId xmlns:p14="http://schemas.microsoft.com/office/powerpoint/2010/main" val="314722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20CE8B-1DE1-03B7-B4E8-E1481445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1. Kvävefixering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3905D7-FC77-2640-BBDC-E395175E7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Berggrunden innehåller nästan inget kväve </a:t>
            </a:r>
          </a:p>
          <a:p>
            <a:r>
              <a:rPr lang="sv-SE" dirty="0"/>
              <a:t>Kväve finns i atmosfären</a:t>
            </a:r>
          </a:p>
          <a:p>
            <a:r>
              <a:rPr lang="sv-SE" dirty="0"/>
              <a:t>Kvävefixerande bakterier omvandla luftens stabila kvävegasmolekyler till ammoniak </a:t>
            </a:r>
          </a:p>
          <a:p>
            <a:r>
              <a:rPr lang="sv-S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Människor påverkar kvävefixering med:</a:t>
            </a:r>
          </a:p>
          <a:p>
            <a:pPr lvl="1"/>
            <a:r>
              <a:rPr lang="sv-S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Förbränning  </a:t>
            </a:r>
          </a:p>
          <a:p>
            <a:pPr lvl="2"/>
            <a:r>
              <a:rPr lang="sv-S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Luftens syrgas och kvävgas reagerar och bildar kväveoxider </a:t>
            </a:r>
          </a:p>
          <a:p>
            <a:pPr lvl="2"/>
            <a:r>
              <a:rPr lang="sv-S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Kväveoxider reagerar med vatten och bildar salpetersyra som regnar ner mot jorden </a:t>
            </a:r>
          </a:p>
          <a:p>
            <a:pPr lvl="1"/>
            <a:r>
              <a:rPr lang="sv-S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Gödsel</a:t>
            </a:r>
          </a:p>
          <a:p>
            <a:pPr lvl="2"/>
            <a:r>
              <a:rPr lang="sv-S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Används inom jordbruket och innehåller salter av kväve, fosfor och kalium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93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1EBD3E-5239-D49B-33D5-736BCADED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2. Nitrifikation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C6468D-C9A1-EF54-30E9-E99AFA0A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Halten ammoniak i jorden ökas genom: </a:t>
            </a:r>
          </a:p>
          <a:p>
            <a:pPr lvl="1"/>
            <a:r>
              <a:rPr lang="sv-SE" dirty="0"/>
              <a:t>Kvävefixering   </a:t>
            </a:r>
          </a:p>
          <a:p>
            <a:pPr lvl="1"/>
            <a:r>
              <a:rPr lang="sv-SE" dirty="0"/>
              <a:t>Ammonifikation </a:t>
            </a:r>
          </a:p>
          <a:p>
            <a:r>
              <a:rPr lang="sv-SE" dirty="0"/>
              <a:t>Ammoniak reagerar med vatten och bildar ammoniumjoner</a:t>
            </a:r>
          </a:p>
          <a:p>
            <a:r>
              <a:rPr lang="sv-SE" dirty="0"/>
              <a:t>Nitrifikationsbakterier utvinner energi genom att oxidera ammoniak till nitritjoner (NO</a:t>
            </a:r>
            <a:r>
              <a:rPr lang="sv-SE" baseline="-25000" dirty="0"/>
              <a:t>2</a:t>
            </a:r>
            <a:r>
              <a:rPr lang="sv-SE" baseline="30000" dirty="0"/>
              <a:t>-</a:t>
            </a:r>
            <a:r>
              <a:rPr lang="sv-SE" dirty="0"/>
              <a:t>) </a:t>
            </a:r>
          </a:p>
          <a:p>
            <a:r>
              <a:rPr lang="sv-SE" dirty="0"/>
              <a:t>Andra nitrifikationsbakterier utvinner energi genom att oxidera nitritjoner till nitratjoner (NO</a:t>
            </a:r>
            <a:r>
              <a:rPr lang="sv-SE" baseline="-25000" dirty="0"/>
              <a:t>3</a:t>
            </a:r>
            <a:r>
              <a:rPr lang="sv-SE" baseline="30000" dirty="0"/>
              <a:t>-</a:t>
            </a:r>
            <a:r>
              <a:rPr lang="sv-SE" dirty="0"/>
              <a:t>) </a:t>
            </a:r>
          </a:p>
          <a:p>
            <a:r>
              <a:rPr lang="sv-SE" dirty="0"/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3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C74C94-08E6-71B4-58B1-D49FE7AA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3. Denitrifikation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1C158C-D5C5-ECB9-2B71-1DBB0055B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Återbildning av kvävgas </a:t>
            </a:r>
          </a:p>
          <a:p>
            <a:r>
              <a:rPr lang="sv-SE" dirty="0"/>
              <a:t>Omvandling av nitratjoner till kvävgas via bakterier </a:t>
            </a:r>
          </a:p>
          <a:p>
            <a:r>
              <a:rPr lang="sv-SE" dirty="0"/>
              <a:t>Motverkar övergödning </a:t>
            </a:r>
          </a:p>
          <a:p>
            <a:r>
              <a:rPr lang="sv-SE" dirty="0"/>
              <a:t>Denitrifikationsbakterier finns i miljöer där det är ont om syrgas </a:t>
            </a:r>
          </a:p>
          <a:p>
            <a:pPr lvl="1"/>
            <a:r>
              <a:rPr lang="sv-SE" dirty="0"/>
              <a:t>Istället för att andas syrgas utnyttjar de syret i nitratjonerna </a:t>
            </a:r>
          </a:p>
        </p:txBody>
      </p:sp>
    </p:spTree>
    <p:extLst>
      <p:ext uri="{BB962C8B-B14F-4D97-AF65-F5344CB8AC3E}">
        <p14:creationId xmlns:p14="http://schemas.microsoft.com/office/powerpoint/2010/main" val="334550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F2AA40-D29E-9B40-D70B-FB762C23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4. Ammonifikation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7E39A8-9AA7-55B3-150E-282BD5F1D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döda organismer sönderdelas (förmultnar) omvandlas deras proteinkväve och urinämne till ammoniak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2366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1709D-6CF6-E7BA-D99D-6D218FE73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FB4599-3F72-A3D7-B699-B8352D40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 descr="En bild som visar text, handskrift, skärmbild&#10;&#10;Automatiskt genererad beskrivning">
            <a:extLst>
              <a:ext uri="{FF2B5EF4-FFF2-40B4-BE49-F238E27FC236}">
                <a16:creationId xmlns:a16="http://schemas.microsoft.com/office/drawing/2014/main" id="{FC3C9B93-0A0A-E4A4-B2E0-AAACA3565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22895" r="1795" b="15192"/>
          <a:stretch/>
        </p:blipFill>
        <p:spPr>
          <a:xfrm>
            <a:off x="2205421" y="0"/>
            <a:ext cx="7781157" cy="6855428"/>
          </a:xfr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A1C70C1-CC68-9DD5-BECE-E8379C5E75E1}"/>
              </a:ext>
            </a:extLst>
          </p:cNvPr>
          <p:cNvSpPr/>
          <p:nvPr/>
        </p:nvSpPr>
        <p:spPr>
          <a:xfrm>
            <a:off x="3819525" y="438150"/>
            <a:ext cx="428625" cy="409575"/>
          </a:xfrm>
          <a:prstGeom prst="rect">
            <a:avLst/>
          </a:prstGeom>
          <a:solidFill>
            <a:srgbClr val="9BA1A1"/>
          </a:solidFill>
          <a:ln>
            <a:solidFill>
              <a:srgbClr val="9BA1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7049818-9F02-AC52-B5A2-510C34750BE0}"/>
              </a:ext>
            </a:extLst>
          </p:cNvPr>
          <p:cNvSpPr/>
          <p:nvPr/>
        </p:nvSpPr>
        <p:spPr>
          <a:xfrm>
            <a:off x="6550626" y="438149"/>
            <a:ext cx="428625" cy="409575"/>
          </a:xfrm>
          <a:prstGeom prst="rect">
            <a:avLst/>
          </a:prstGeom>
          <a:solidFill>
            <a:srgbClr val="DBDBD3"/>
          </a:solidFill>
          <a:ln>
            <a:solidFill>
              <a:srgbClr val="DBDB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67C2DF3-C7F1-2616-5F08-B1E955856E3C}"/>
              </a:ext>
            </a:extLst>
          </p:cNvPr>
          <p:cNvSpPr/>
          <p:nvPr/>
        </p:nvSpPr>
        <p:spPr>
          <a:xfrm>
            <a:off x="8853102" y="422274"/>
            <a:ext cx="428625" cy="409575"/>
          </a:xfrm>
          <a:prstGeom prst="rect">
            <a:avLst/>
          </a:prstGeom>
          <a:solidFill>
            <a:srgbClr val="DBDBD3"/>
          </a:solidFill>
          <a:ln>
            <a:solidFill>
              <a:srgbClr val="DBDB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A243092-159C-5785-BB25-3542F6E631AF}"/>
              </a:ext>
            </a:extLst>
          </p:cNvPr>
          <p:cNvSpPr/>
          <p:nvPr/>
        </p:nvSpPr>
        <p:spPr>
          <a:xfrm>
            <a:off x="4724400" y="1409700"/>
            <a:ext cx="428625" cy="409575"/>
          </a:xfrm>
          <a:prstGeom prst="rect">
            <a:avLst/>
          </a:prstGeom>
          <a:solidFill>
            <a:srgbClr val="BCBEB9"/>
          </a:solidFill>
          <a:ln>
            <a:solidFill>
              <a:srgbClr val="BCB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C7941F8-69C0-CEDF-2F09-6BD0823D1E0C}"/>
              </a:ext>
            </a:extLst>
          </p:cNvPr>
          <p:cNvSpPr/>
          <p:nvPr/>
        </p:nvSpPr>
        <p:spPr>
          <a:xfrm>
            <a:off x="8934450" y="1690688"/>
            <a:ext cx="428625" cy="409575"/>
          </a:xfrm>
          <a:prstGeom prst="rect">
            <a:avLst/>
          </a:prstGeom>
          <a:solidFill>
            <a:srgbClr val="DBDBD3"/>
          </a:solidFill>
          <a:ln>
            <a:solidFill>
              <a:srgbClr val="DBDB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C33994D-96CD-5A75-E7A9-EBE10EBE939A}"/>
              </a:ext>
            </a:extLst>
          </p:cNvPr>
          <p:cNvSpPr/>
          <p:nvPr/>
        </p:nvSpPr>
        <p:spPr>
          <a:xfrm>
            <a:off x="8934449" y="3016251"/>
            <a:ext cx="428625" cy="409575"/>
          </a:xfrm>
          <a:prstGeom prst="rect">
            <a:avLst/>
          </a:prstGeom>
          <a:solidFill>
            <a:srgbClr val="DBDBD3"/>
          </a:solidFill>
          <a:ln>
            <a:solidFill>
              <a:srgbClr val="DBDB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B06B499-87FE-AD60-89C8-6E84B953271E}"/>
              </a:ext>
            </a:extLst>
          </p:cNvPr>
          <p:cNvSpPr/>
          <p:nvPr/>
        </p:nvSpPr>
        <p:spPr>
          <a:xfrm>
            <a:off x="8945260" y="4731051"/>
            <a:ext cx="428625" cy="409575"/>
          </a:xfrm>
          <a:prstGeom prst="rect">
            <a:avLst/>
          </a:prstGeom>
          <a:solidFill>
            <a:srgbClr val="DBDBD3"/>
          </a:solidFill>
          <a:ln>
            <a:solidFill>
              <a:srgbClr val="DBDB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597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C577AB-D98D-F0E2-046B-DBBB7619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Fosforns Kretslopp </a:t>
            </a:r>
          </a:p>
        </p:txBody>
      </p:sp>
      <p:pic>
        <p:nvPicPr>
          <p:cNvPr id="5" name="Platshållare för innehåll 4" descr="En bild som visar text, person, inomhus&#10;&#10;Automatiskt genererad beskrivning">
            <a:extLst>
              <a:ext uri="{FF2B5EF4-FFF2-40B4-BE49-F238E27FC236}">
                <a16:creationId xmlns:a16="http://schemas.microsoft.com/office/drawing/2014/main" id="{5CDC8138-F677-C480-5418-6FDB976E8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7068" r="2933" b="30489"/>
          <a:stretch/>
        </p:blipFill>
        <p:spPr>
          <a:xfrm>
            <a:off x="838200" y="1563328"/>
            <a:ext cx="10515600" cy="4802017"/>
          </a:xfrm>
        </p:spPr>
      </p:pic>
    </p:spTree>
    <p:extLst>
      <p:ext uri="{BB962C8B-B14F-4D97-AF65-F5344CB8AC3E}">
        <p14:creationId xmlns:p14="http://schemas.microsoft.com/office/powerpoint/2010/main" val="926776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21CC42-AAD6-F897-E678-A6182F30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Gödsel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7F156D-F1F5-0D1E-9A68-762187B5B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Naturgödsel </a:t>
            </a:r>
          </a:p>
          <a:p>
            <a:pPr lvl="1"/>
            <a:r>
              <a:rPr lang="sv-SE" dirty="0"/>
              <a:t>Komposterat växtavfall och stallgödsel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Handelsgödsel 	</a:t>
            </a:r>
          </a:p>
          <a:p>
            <a:pPr lvl="1"/>
            <a:r>
              <a:rPr lang="sv-SE" dirty="0"/>
              <a:t>Industriellt bearbetade eller framställda mineraler </a:t>
            </a:r>
          </a:p>
          <a:p>
            <a:endParaRPr lang="sv-SE" dirty="0"/>
          </a:p>
          <a:p>
            <a:r>
              <a:rPr lang="sv-SE" dirty="0"/>
              <a:t>Svensk forskarna varnar att världens tillgång till fosformineraler sinar och att vi kan ha nått ”</a:t>
            </a:r>
            <a:r>
              <a:rPr lang="sv-SE" dirty="0" err="1"/>
              <a:t>peak</a:t>
            </a:r>
            <a:r>
              <a:rPr lang="sv-SE" dirty="0"/>
              <a:t> fosfor” vid år 2030</a:t>
            </a:r>
          </a:p>
          <a:p>
            <a:pPr lvl="1"/>
            <a:r>
              <a:rPr lang="sv-SE" dirty="0"/>
              <a:t>Kompostera och återvinna matavfall </a:t>
            </a:r>
          </a:p>
          <a:p>
            <a:pPr lvl="1"/>
            <a:r>
              <a:rPr lang="sv-SE" dirty="0"/>
              <a:t>Avföring innehåller fosfor och hamnar i vattenreningsverk </a:t>
            </a:r>
          </a:p>
          <a:p>
            <a:pPr lvl="2"/>
            <a:r>
              <a:rPr lang="sv-SE" dirty="0"/>
              <a:t>Fosfaterna fälls ut och hamnar i slam </a:t>
            </a:r>
          </a:p>
        </p:txBody>
      </p:sp>
    </p:spTree>
    <p:extLst>
      <p:ext uri="{BB962C8B-B14F-4D97-AF65-F5344CB8AC3E}">
        <p14:creationId xmlns:p14="http://schemas.microsoft.com/office/powerpoint/2010/main" val="401077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4D04B1-C331-8C57-F505-80DB3D5DA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Kretslopp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055D35-5FBD-FC82-6D4D-C2314CC7E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Ämnena cirkulerar genom hela jorden </a:t>
            </a:r>
          </a:p>
          <a:p>
            <a:r>
              <a:rPr lang="sv-SE" dirty="0"/>
              <a:t>Samma molekyler av ämnena – inga nya! </a:t>
            </a:r>
          </a:p>
          <a:p>
            <a:r>
              <a:rPr lang="sv-SE" dirty="0"/>
              <a:t>Viktiga kretslopp: </a:t>
            </a:r>
          </a:p>
          <a:p>
            <a:pPr lvl="1"/>
            <a:r>
              <a:rPr lang="sv-SE" dirty="0"/>
              <a:t>Vattnets kretslopp </a:t>
            </a:r>
          </a:p>
          <a:p>
            <a:pPr lvl="1"/>
            <a:r>
              <a:rPr lang="sv-SE" dirty="0"/>
              <a:t>Kolets kretslopp </a:t>
            </a:r>
          </a:p>
          <a:p>
            <a:pPr lvl="1"/>
            <a:r>
              <a:rPr lang="sv-SE" dirty="0"/>
              <a:t>Kvävets kretslopp </a:t>
            </a:r>
          </a:p>
          <a:p>
            <a:pPr lvl="1"/>
            <a:r>
              <a:rPr lang="sv-SE" dirty="0"/>
              <a:t>Fosforns kretslopp </a:t>
            </a:r>
          </a:p>
        </p:txBody>
      </p:sp>
    </p:spTree>
    <p:extLst>
      <p:ext uri="{BB962C8B-B14F-4D97-AF65-F5344CB8AC3E}">
        <p14:creationId xmlns:p14="http://schemas.microsoft.com/office/powerpoint/2010/main" val="130759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F33048-EB5F-2077-6A6C-8BF13B5F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Vattnets Kretslopp </a:t>
            </a:r>
          </a:p>
        </p:txBody>
      </p:sp>
      <p:pic>
        <p:nvPicPr>
          <p:cNvPr id="4" name="Picture 2" descr="Vattnets kretslopp – Wikipedia">
            <a:extLst>
              <a:ext uri="{FF2B5EF4-FFF2-40B4-BE49-F238E27FC236}">
                <a16:creationId xmlns:a16="http://schemas.microsoft.com/office/drawing/2014/main" id="{A561B1C5-27F0-B8AC-244C-F82E16F701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9859" y="1460890"/>
            <a:ext cx="7232282" cy="50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2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CFAF5-91B0-DEA4-31D3-CAC3D9E62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21BB89-3D4E-E514-21C3-7BDB8C1F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2" descr="Vattnets kretslopp – Wikipedia">
            <a:extLst>
              <a:ext uri="{FF2B5EF4-FFF2-40B4-BE49-F238E27FC236}">
                <a16:creationId xmlns:a16="http://schemas.microsoft.com/office/drawing/2014/main" id="{0C82B89A-C2E8-4D08-26E6-A18701A446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308" y="6512"/>
            <a:ext cx="9847384" cy="68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8177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04ACE4-520C-B1DC-DD6F-ACB264C3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9AD797-5EFE-271D-72AC-478E16563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844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82310C-088A-7DD0-3E3A-0CD82EB3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Kolets Kretslopp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57BE9D-06DF-137E-8AF1-BB3552EB6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44D65BD0-4A1E-E0A9-E686-71C28D707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758" y="1482037"/>
            <a:ext cx="6740484" cy="50385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252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9D6E3-7999-FBBC-FC9C-FAE683CA0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248B8B-4F19-DD67-ECD3-34FF4A88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F006C8-7598-FD0A-61CD-16159B9E4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186CF185-CBBE-4597-2A89-D18FE4509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86" y="3103"/>
            <a:ext cx="9170428" cy="68548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032066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EDFA6-00D4-9A21-8C12-187C20162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10AA87-6FCF-0F82-E6EE-4729ACC9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8CAB5C-1C5E-0A83-EA58-11C640891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7119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BB0B88-E866-F2F0-AF0D-686F1CD1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Kvävets Kretslopp</a:t>
            </a:r>
          </a:p>
        </p:txBody>
      </p:sp>
      <p:pic>
        <p:nvPicPr>
          <p:cNvPr id="5" name="Platshållare för innehåll 4" descr="En bild som visar text, handskrift, skärmbild&#10;&#10;Automatiskt genererad beskrivning">
            <a:extLst>
              <a:ext uri="{FF2B5EF4-FFF2-40B4-BE49-F238E27FC236}">
                <a16:creationId xmlns:a16="http://schemas.microsoft.com/office/drawing/2014/main" id="{60BD6855-ADE2-5B41-3F94-B71458C5B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22895" r="1795" b="15192"/>
          <a:stretch/>
        </p:blipFill>
        <p:spPr>
          <a:xfrm>
            <a:off x="2994998" y="1393852"/>
            <a:ext cx="6202004" cy="5464148"/>
          </a:xfrm>
        </p:spPr>
      </p:pic>
    </p:spTree>
    <p:extLst>
      <p:ext uri="{BB962C8B-B14F-4D97-AF65-F5344CB8AC3E}">
        <p14:creationId xmlns:p14="http://schemas.microsoft.com/office/powerpoint/2010/main" val="400012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4471</TotalTime>
  <Words>411</Words>
  <Application>Microsoft Office PowerPoint</Application>
  <PresentationFormat>Bredbild</PresentationFormat>
  <Paragraphs>78</Paragraphs>
  <Slides>18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Office-tema</vt:lpstr>
      <vt:lpstr>Biologi 1</vt:lpstr>
      <vt:lpstr>Kretslopp</vt:lpstr>
      <vt:lpstr>Vattnets Kretslopp </vt:lpstr>
      <vt:lpstr>PowerPoint-presentation</vt:lpstr>
      <vt:lpstr>PowerPoint-presentation</vt:lpstr>
      <vt:lpstr>Kolets Kretslopp </vt:lpstr>
      <vt:lpstr>PowerPoint-presentation</vt:lpstr>
      <vt:lpstr>PowerPoint-presentation</vt:lpstr>
      <vt:lpstr>Kvävets Kretslopp</vt:lpstr>
      <vt:lpstr>PowerPoint-presentation</vt:lpstr>
      <vt:lpstr>Kvävets Kretslopp </vt:lpstr>
      <vt:lpstr>1. Kvävefixering </vt:lpstr>
      <vt:lpstr>2. Nitrifikation </vt:lpstr>
      <vt:lpstr>3. Denitrifikation </vt:lpstr>
      <vt:lpstr>4. Ammonifikation </vt:lpstr>
      <vt:lpstr>PowerPoint-presentation</vt:lpstr>
      <vt:lpstr>Fosforns Kretslopp </vt:lpstr>
      <vt:lpstr>Gödsel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2025-01-09T09:33:20Z</dcterms:created>
  <dcterms:modified xsi:type="dcterms:W3CDTF">2025-01-12T12:04:25Z</dcterms:modified>
</cp:coreProperties>
</file>